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7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92"/>
    <p:restoredTop sz="94634"/>
  </p:normalViewPr>
  <p:slideViewPr>
    <p:cSldViewPr snapToGrid="0" snapToObjects="1">
      <p:cViewPr varScale="1">
        <p:scale>
          <a:sx n="167" d="100"/>
          <a:sy n="167" d="100"/>
        </p:scale>
        <p:origin x="3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49F389-4E8B-A54A-8366-F89F1C2CA4DF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2BB71-0AEC-3E43-AC64-2A2963AB3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68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Fake News Detection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76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Features: 26 Other NLP Features...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Number</a:t>
            </a:r>
            <a:r>
              <a:rPr lang="en-US" dirty="0" smtClean="0"/>
              <a:t>, and </a:t>
            </a:r>
            <a:r>
              <a:rPr lang="en-US" dirty="0"/>
              <a:t>average length of unique and/or non-stop words in the title</a:t>
            </a:r>
            <a:r>
              <a:rPr lang="en-US" dirty="0" smtClean="0"/>
              <a:t>, content.</a:t>
            </a:r>
          </a:p>
          <a:p>
            <a:r>
              <a:rPr lang="en-US" dirty="0" smtClean="0"/>
              <a:t>Rate </a:t>
            </a:r>
            <a:r>
              <a:rPr lang="en-US" dirty="0"/>
              <a:t>of positive</a:t>
            </a:r>
            <a:r>
              <a:rPr lang="en-US" dirty="0" smtClean="0"/>
              <a:t>, negative </a:t>
            </a:r>
            <a:r>
              <a:rPr lang="en-US" dirty="0"/>
              <a:t>words in the content</a:t>
            </a:r>
            <a:r>
              <a:rPr lang="en-US" dirty="0" smtClean="0"/>
              <a:t>, and/or </a:t>
            </a:r>
            <a:r>
              <a:rPr lang="en-US" dirty="0"/>
              <a:t>non-neutral </a:t>
            </a:r>
            <a:r>
              <a:rPr lang="en-US" dirty="0" smtClean="0"/>
              <a:t>tokens</a:t>
            </a:r>
          </a:p>
          <a:p>
            <a:r>
              <a:rPr lang="en-US" dirty="0" smtClean="0"/>
              <a:t>Sentiment </a:t>
            </a:r>
            <a:r>
              <a:rPr lang="en-US" dirty="0"/>
              <a:t>Polarity and Subjectivity of text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Avg</a:t>
            </a:r>
            <a:r>
              <a:rPr lang="en-US" dirty="0"/>
              <a:t>, Min, Max Polarity of positive and negative words....all as separate </a:t>
            </a:r>
          </a:p>
        </p:txBody>
      </p:sp>
    </p:spTree>
    <p:extLst>
      <p:ext uri="{BB962C8B-B14F-4D97-AF65-F5344CB8AC3E}">
        <p14:creationId xmlns:p14="http://schemas.microsoft.com/office/powerpoint/2010/main" val="1748776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Classifier: Random Forest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Operates by constructing a multitude of decision trees at training time and outputting the class that is the mode of the classes (classification) or mean prediction (regression) of the individual trees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Number </a:t>
            </a:r>
            <a:r>
              <a:rPr lang="en-US" dirty="0"/>
              <a:t>of data points 4500</a:t>
            </a:r>
            <a:r>
              <a:rPr lang="en-US" dirty="0" smtClean="0"/>
              <a:t>.</a:t>
            </a:r>
          </a:p>
          <a:p>
            <a:r>
              <a:rPr lang="en-US" dirty="0" smtClean="0"/>
              <a:t>Number </a:t>
            </a:r>
            <a:r>
              <a:rPr lang="en-US" dirty="0"/>
              <a:t>of estimator = 500, max depth of DT = </a:t>
            </a:r>
            <a:r>
              <a:rPr lang="en-US" dirty="0" smtClean="0"/>
              <a:t>30</a:t>
            </a:r>
          </a:p>
          <a:p>
            <a:r>
              <a:rPr lang="en-US" dirty="0" smtClean="0"/>
              <a:t>5-Fold </a:t>
            </a:r>
            <a:r>
              <a:rPr lang="en-US" dirty="0"/>
              <a:t>Cross </a:t>
            </a:r>
            <a:r>
              <a:rPr lang="en-US" dirty="0" smtClean="0"/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613719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Classifier: Ada 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output of weak learners is combined into a weighted sum that represents the final output of the boosted classifier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AdaBoost</a:t>
            </a:r>
            <a:r>
              <a:rPr lang="en-US" dirty="0" smtClean="0"/>
              <a:t> </a:t>
            </a:r>
            <a:r>
              <a:rPr lang="en-US" dirty="0"/>
              <a:t>is adaptive in the sense that subsequent weak learners are tweaked in favor of those instances misclassified by previous </a:t>
            </a:r>
            <a:r>
              <a:rPr lang="en-US" dirty="0" smtClean="0"/>
              <a:t>classifiers</a:t>
            </a:r>
          </a:p>
          <a:p>
            <a:r>
              <a:rPr lang="en-US" dirty="0" smtClean="0"/>
              <a:t>Number </a:t>
            </a:r>
            <a:r>
              <a:rPr lang="en-US" dirty="0"/>
              <a:t>of data points 4500</a:t>
            </a:r>
            <a:r>
              <a:rPr lang="en-US" dirty="0" smtClean="0"/>
              <a:t>.</a:t>
            </a:r>
          </a:p>
          <a:p>
            <a:r>
              <a:rPr lang="en-US" dirty="0" smtClean="0"/>
              <a:t>Number </a:t>
            </a:r>
            <a:r>
              <a:rPr lang="en-US" dirty="0"/>
              <a:t>of weak classifiers </a:t>
            </a:r>
            <a:r>
              <a:rPr lang="en-US" dirty="0" smtClean="0"/>
              <a:t>500</a:t>
            </a:r>
          </a:p>
          <a:p>
            <a:r>
              <a:rPr lang="en-US" dirty="0" smtClean="0"/>
              <a:t>5-Fold </a:t>
            </a:r>
            <a:r>
              <a:rPr lang="en-US" dirty="0"/>
              <a:t>Cross </a:t>
            </a:r>
            <a:r>
              <a:rPr lang="en-US" dirty="0" smtClean="0"/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130939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AdaBoost</a:t>
            </a:r>
            <a:r>
              <a:rPr lang="en-US" dirty="0"/>
              <a:t> Performance: Cross Validation Accuracy - 99.78</a:t>
            </a:r>
            <a:r>
              <a:rPr lang="en-US" dirty="0" smtClean="0"/>
              <a:t>%</a:t>
            </a:r>
          </a:p>
          <a:p>
            <a:r>
              <a:rPr lang="en-US" dirty="0" smtClean="0"/>
              <a:t>Random </a:t>
            </a:r>
            <a:r>
              <a:rPr lang="en-US" dirty="0"/>
              <a:t>Forest Performance: Cross Validation Accuracy - 99.64</a:t>
            </a:r>
            <a:r>
              <a:rPr lang="en-US" dirty="0" smtClean="0"/>
              <a:t>%</a:t>
            </a:r>
          </a:p>
          <a:p>
            <a:r>
              <a:rPr lang="en-US" dirty="0" smtClean="0"/>
              <a:t>Run </a:t>
            </a:r>
            <a:r>
              <a:rPr lang="en-US" dirty="0"/>
              <a:t>Time on a single machine: 7 - 10 minutes (average</a:t>
            </a:r>
            <a:r>
              <a:rPr lang="en-US" dirty="0" smtClean="0"/>
              <a:t>)</a:t>
            </a:r>
          </a:p>
          <a:p>
            <a:r>
              <a:rPr lang="en-US" dirty="0" smtClean="0"/>
              <a:t>Feature </a:t>
            </a:r>
            <a:r>
              <a:rPr lang="en-US" dirty="0"/>
              <a:t>Extraction time on single machine: 7 - 12 seconds (for each news article) ~ 4500 data instances generated in about 10 hours.</a:t>
            </a:r>
          </a:p>
        </p:txBody>
      </p:sp>
    </p:spTree>
    <p:extLst>
      <p:ext uri="{BB962C8B-B14F-4D97-AF65-F5344CB8AC3E}">
        <p14:creationId xmlns:p14="http://schemas.microsoft.com/office/powerpoint/2010/main" val="512809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and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Extraction of the useful features is time </a:t>
            </a:r>
            <a:r>
              <a:rPr lang="en-US" dirty="0" smtClean="0"/>
              <a:t>consuming</a:t>
            </a:r>
          </a:p>
          <a:p>
            <a:r>
              <a:rPr lang="en-US" dirty="0" smtClean="0"/>
              <a:t>Spark </a:t>
            </a:r>
            <a:r>
              <a:rPr lang="en-US" dirty="0"/>
              <a:t>processing on a single machine is time </a:t>
            </a:r>
            <a:r>
              <a:rPr lang="en-US" dirty="0" smtClean="0"/>
              <a:t>consuming</a:t>
            </a:r>
          </a:p>
          <a:p>
            <a:r>
              <a:rPr lang="en-US" dirty="0" smtClean="0"/>
              <a:t>Utilize </a:t>
            </a:r>
            <a:r>
              <a:rPr lang="en-US" dirty="0"/>
              <a:t>better and more widely used machine learning algorithms and NLP </a:t>
            </a:r>
            <a:r>
              <a:rPr lang="en-US" dirty="0" smtClean="0"/>
              <a:t>concepts</a:t>
            </a:r>
          </a:p>
          <a:p>
            <a:r>
              <a:rPr lang="en-US" dirty="0" smtClean="0"/>
              <a:t>Extraction </a:t>
            </a:r>
            <a:r>
              <a:rPr lang="en-US" dirty="0"/>
              <a:t>of high-level features such as satirical articles, author's tone etc</a:t>
            </a:r>
            <a:r>
              <a:rPr lang="en-US" dirty="0" smtClean="0"/>
              <a:t>.</a:t>
            </a:r>
          </a:p>
          <a:p>
            <a:r>
              <a:rPr lang="en-US" dirty="0" smtClean="0"/>
              <a:t>Support </a:t>
            </a:r>
            <a:r>
              <a:rPr lang="en-US" dirty="0"/>
              <a:t>for a language other than English like Chinese, Korean, Spanish etc.</a:t>
            </a:r>
          </a:p>
        </p:txBody>
      </p:sp>
    </p:spTree>
    <p:extLst>
      <p:ext uri="{BB962C8B-B14F-4D97-AF65-F5344CB8AC3E}">
        <p14:creationId xmlns:p14="http://schemas.microsoft.com/office/powerpoint/2010/main" val="1811128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[1] GUNASEKARAN, KUMARAN, et al. "Fake News Detection in Social Media</a:t>
            </a:r>
            <a:r>
              <a:rPr lang="en-US" dirty="0" smtClean="0"/>
              <a:t>.”</a:t>
            </a:r>
          </a:p>
          <a:p>
            <a:r>
              <a:rPr lang="en-US" dirty="0" smtClean="0"/>
              <a:t>[</a:t>
            </a:r>
            <a:r>
              <a:rPr lang="en-US" dirty="0"/>
              <a:t>2] </a:t>
            </a:r>
            <a:r>
              <a:rPr lang="en-US" dirty="0">
                <a:hlinkClick r:id="rId2"/>
              </a:rPr>
              <a:t>https://www.kaggle.com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[</a:t>
            </a:r>
            <a:r>
              <a:rPr lang="en-US" dirty="0"/>
              <a:t>3] Freund, </a:t>
            </a:r>
            <a:r>
              <a:rPr lang="en-US" dirty="0" err="1"/>
              <a:t>Yoav</a:t>
            </a:r>
            <a:r>
              <a:rPr lang="en-US" dirty="0"/>
              <a:t>, and Robert E. </a:t>
            </a:r>
            <a:r>
              <a:rPr lang="en-US" dirty="0" err="1"/>
              <a:t>Schapire</a:t>
            </a:r>
            <a:r>
              <a:rPr lang="en-US" dirty="0"/>
              <a:t>. "A </a:t>
            </a:r>
            <a:r>
              <a:rPr lang="en-US" dirty="0" err="1"/>
              <a:t>desicion</a:t>
            </a:r>
            <a:r>
              <a:rPr lang="en-US" dirty="0"/>
              <a:t>-theoretic generalization of on-line learning and an application to boosting." European conference on computational learning theory. Springer, Berlin, Heidelberg, 1995</a:t>
            </a:r>
            <a:r>
              <a:rPr lang="en-US" dirty="0" smtClean="0"/>
              <a:t>.</a:t>
            </a:r>
          </a:p>
          <a:p>
            <a:r>
              <a:rPr lang="en-US" dirty="0" smtClean="0"/>
              <a:t>[</a:t>
            </a:r>
            <a:r>
              <a:rPr lang="en-US" dirty="0"/>
              <a:t>4] </a:t>
            </a:r>
            <a:r>
              <a:rPr lang="en-US" dirty="0" err="1"/>
              <a:t>Breiman</a:t>
            </a:r>
            <a:r>
              <a:rPr lang="en-US" dirty="0"/>
              <a:t>, Leo. "Random forests." Machine learning 45.1 (2001): 5-32.</a:t>
            </a:r>
          </a:p>
        </p:txBody>
      </p:sp>
    </p:spTree>
    <p:extLst>
      <p:ext uri="{BB962C8B-B14F-4D97-AF65-F5344CB8AC3E}">
        <p14:creationId xmlns:p14="http://schemas.microsoft.com/office/powerpoint/2010/main" val="1081109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Shalin</a:t>
            </a:r>
            <a:r>
              <a:rPr lang="en-US" dirty="0"/>
              <a:t> </a:t>
            </a:r>
            <a:r>
              <a:rPr lang="en-US" dirty="0" smtClean="0"/>
              <a:t>Amin</a:t>
            </a:r>
          </a:p>
          <a:p>
            <a:r>
              <a:rPr lang="en-US" dirty="0" smtClean="0"/>
              <a:t>Nikhil </a:t>
            </a:r>
            <a:r>
              <a:rPr lang="en-US" dirty="0" err="1" smtClean="0"/>
              <a:t>Kadel</a:t>
            </a:r>
            <a:endParaRPr lang="en-US" dirty="0" smtClean="0"/>
          </a:p>
          <a:p>
            <a:r>
              <a:rPr lang="en-US" dirty="0" smtClean="0"/>
              <a:t>Hardik Bhadja</a:t>
            </a:r>
          </a:p>
          <a:p>
            <a:r>
              <a:rPr lang="en-US" dirty="0" err="1" smtClean="0"/>
              <a:t>Antriksh</a:t>
            </a:r>
            <a:r>
              <a:rPr lang="en-US" dirty="0" smtClean="0"/>
              <a:t> Agarwal</a:t>
            </a:r>
          </a:p>
          <a:p>
            <a:r>
              <a:rPr lang="en-US" dirty="0" err="1" smtClean="0"/>
              <a:t>Sreenivas</a:t>
            </a:r>
            <a:r>
              <a:rPr lang="en-US" dirty="0" smtClean="0"/>
              <a:t> </a:t>
            </a:r>
            <a:r>
              <a:rPr lang="en-US" dirty="0" err="1" smtClean="0"/>
              <a:t>Ventikachalam</a:t>
            </a:r>
            <a:endParaRPr lang="en-US" dirty="0" smtClean="0"/>
          </a:p>
          <a:p>
            <a:r>
              <a:rPr lang="en-US" dirty="0" err="1" smtClean="0"/>
              <a:t>Akhilesh</a:t>
            </a:r>
            <a:r>
              <a:rPr lang="en-US" dirty="0" smtClean="0"/>
              <a:t> Kumar</a:t>
            </a:r>
          </a:p>
          <a:p>
            <a:r>
              <a:rPr lang="en-US" dirty="0" err="1" smtClean="0"/>
              <a:t>Vinaya</a:t>
            </a:r>
            <a:r>
              <a:rPr lang="en-US" dirty="0" smtClean="0"/>
              <a:t> </a:t>
            </a:r>
            <a:r>
              <a:rPr lang="en-US" dirty="0" err="1" smtClean="0"/>
              <a:t>Ganiga</a:t>
            </a:r>
            <a:endParaRPr lang="en-US" dirty="0" smtClean="0"/>
          </a:p>
          <a:p>
            <a:r>
              <a:rPr lang="en-US" dirty="0" err="1" smtClean="0"/>
              <a:t>Kritika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728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447800"/>
            <a:ext cx="10233800" cy="4729163"/>
          </a:xfrm>
        </p:spPr>
        <p:txBody>
          <a:bodyPr/>
          <a:lstStyle/>
          <a:p>
            <a:r>
              <a:rPr lang="en-US" dirty="0"/>
              <a:t>Big Data Analysis for Real Time Fake News Detection in Social Media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5046" y="2223334"/>
            <a:ext cx="7948754" cy="425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97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Prez</a:t>
            </a:r>
            <a:r>
              <a:rPr lang="en-US" dirty="0" smtClean="0"/>
              <a:t> Says</a:t>
            </a:r>
            <a:r>
              <a:rPr lang="mr-IN" dirty="0" smtClean="0"/>
              <a:t>…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Fake </a:t>
            </a:r>
            <a:r>
              <a:rPr lang="en-US" dirty="0"/>
              <a:t>News: Made up story with an intention to </a:t>
            </a:r>
            <a:r>
              <a:rPr lang="en-US" dirty="0" smtClean="0"/>
              <a:t>deceive</a:t>
            </a:r>
          </a:p>
          <a:p>
            <a:r>
              <a:rPr lang="en-US" dirty="0" smtClean="0"/>
              <a:t>Creates </a:t>
            </a:r>
            <a:r>
              <a:rPr lang="en-US" dirty="0"/>
              <a:t>confusion about current </a:t>
            </a:r>
            <a:r>
              <a:rPr lang="en-US" dirty="0" smtClean="0"/>
              <a:t>events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125" y="2964180"/>
            <a:ext cx="5778875" cy="325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34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DataSet</a:t>
            </a:r>
            <a:r>
              <a:rPr lang="en-US" dirty="0" smtClean="0"/>
              <a:t>: Negative Aspects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Detecting </a:t>
            </a:r>
            <a:r>
              <a:rPr lang="en-US" dirty="0"/>
              <a:t>So-called Fake News is not a easy </a:t>
            </a:r>
            <a:r>
              <a:rPr lang="en-US" dirty="0" smtClean="0"/>
              <a:t>task.</a:t>
            </a:r>
          </a:p>
          <a:p>
            <a:r>
              <a:rPr lang="en-US" dirty="0" smtClean="0"/>
              <a:t>Once </a:t>
            </a:r>
            <a:r>
              <a:rPr lang="en-US" dirty="0"/>
              <a:t>collected, you must find useful features to determine fake from real </a:t>
            </a:r>
            <a:r>
              <a:rPr lang="en-US" dirty="0" smtClean="0"/>
              <a:t>news.</a:t>
            </a:r>
          </a:p>
          <a:p>
            <a:r>
              <a:rPr lang="en-US" dirty="0" smtClean="0"/>
              <a:t>Annotation </a:t>
            </a:r>
            <a:r>
              <a:rPr lang="en-US" dirty="0"/>
              <a:t>of ground truth of news article is a </a:t>
            </a:r>
            <a:r>
              <a:rPr lang="en-US" dirty="0" smtClean="0"/>
              <a:t>bottleneck.</a:t>
            </a:r>
          </a:p>
          <a:p>
            <a:r>
              <a:rPr lang="en-US" dirty="0" smtClean="0"/>
              <a:t>Scrape </a:t>
            </a:r>
            <a:r>
              <a:rPr lang="en-US" dirty="0"/>
              <a:t>thousands of articles from numerous media outlets of differing biases to collect real news article.</a:t>
            </a:r>
          </a:p>
        </p:txBody>
      </p:sp>
    </p:spTree>
    <p:extLst>
      <p:ext uri="{BB962C8B-B14F-4D97-AF65-F5344CB8AC3E}">
        <p14:creationId xmlns:p14="http://schemas.microsoft.com/office/powerpoint/2010/main" val="336199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DataSet</a:t>
            </a:r>
            <a:r>
              <a:rPr lang="en-US" dirty="0" smtClean="0"/>
              <a:t>: Positive Aspects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Fake News dataset available on </a:t>
            </a:r>
            <a:r>
              <a:rPr lang="en-US" dirty="0" err="1"/>
              <a:t>Kaggle</a:t>
            </a:r>
            <a:r>
              <a:rPr lang="en-US" dirty="0" smtClean="0"/>
              <a:t>.</a:t>
            </a:r>
          </a:p>
          <a:p>
            <a:r>
              <a:rPr lang="en-US" dirty="0" smtClean="0"/>
              <a:t>Hot </a:t>
            </a:r>
            <a:r>
              <a:rPr lang="en-US" dirty="0"/>
              <a:t>topic every now and then, lot of innovation and research going on, kept us motivated </a:t>
            </a:r>
            <a:r>
              <a:rPr lang="en-US" dirty="0" smtClean="0"/>
              <a:t>through-out.</a:t>
            </a:r>
          </a:p>
          <a:p>
            <a:r>
              <a:rPr lang="en-US" dirty="0" smtClean="0"/>
              <a:t>Useful </a:t>
            </a:r>
            <a:r>
              <a:rPr lang="en-US" dirty="0"/>
              <a:t>and advanced Machine </a:t>
            </a:r>
            <a:r>
              <a:rPr lang="en-US" dirty="0" smtClean="0"/>
              <a:t>Learning </a:t>
            </a:r>
            <a:r>
              <a:rPr lang="en-US" dirty="0"/>
              <a:t>libraries reduce the classification efforts, allow us to focus more on real time big data analysis and management.</a:t>
            </a:r>
          </a:p>
        </p:txBody>
      </p:sp>
    </p:spTree>
    <p:extLst>
      <p:ext uri="{BB962C8B-B14F-4D97-AF65-F5344CB8AC3E}">
        <p14:creationId xmlns:p14="http://schemas.microsoft.com/office/powerpoint/2010/main" val="2014096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Features: POS: </a:t>
            </a:r>
            <a:r>
              <a:rPr lang="en-US" dirty="0" smtClean="0"/>
              <a:t>Part-of-</a:t>
            </a:r>
            <a:r>
              <a:rPr lang="en-US" dirty="0" err="1" smtClean="0"/>
              <a:t>Speach</a:t>
            </a:r>
            <a:r>
              <a:rPr lang="en-US" dirty="0" smtClean="0"/>
              <a:t> </a:t>
            </a:r>
            <a:r>
              <a:rPr lang="en-US" dirty="0"/>
              <a:t>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 as Syntactic Feature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Process </a:t>
            </a:r>
            <a:r>
              <a:rPr lang="en-US" dirty="0"/>
              <a:t>of marking up a word in a text (corpus) as corresponding to a particular part of speech, based on both its definition and its context</a:t>
            </a:r>
            <a:r>
              <a:rPr lang="en-US" dirty="0" smtClean="0"/>
              <a:t>.</a:t>
            </a:r>
          </a:p>
          <a:p>
            <a:r>
              <a:rPr lang="en-US" dirty="0" smtClean="0"/>
              <a:t>Instead </a:t>
            </a:r>
            <a:r>
              <a:rPr lang="en-US" dirty="0"/>
              <a:t>of just count, </a:t>
            </a:r>
            <a:r>
              <a:rPr lang="en-US" dirty="0" smtClean="0"/>
              <a:t>Probability </a:t>
            </a:r>
            <a:r>
              <a:rPr lang="en-US" dirty="0"/>
              <a:t>is used as feature, </a:t>
            </a:r>
            <a:r>
              <a:rPr lang="en-US" dirty="0" err="1"/>
              <a:t>e.g</a:t>
            </a:r>
            <a:r>
              <a:rPr lang="en-US" dirty="0"/>
              <a:t> count of a POS Tag in a article, given its total count in corpus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among </a:t>
            </a:r>
            <a:r>
              <a:rPr lang="en-US" dirty="0"/>
              <a:t>all POS, only verb, noun, adjectives are incorporated as part of feature vector</a:t>
            </a:r>
            <a:r>
              <a:rPr lang="en-US" dirty="0" smtClean="0"/>
              <a:t>.</a:t>
            </a:r>
          </a:p>
          <a:p>
            <a:r>
              <a:rPr lang="en-US" dirty="0" smtClean="0"/>
              <a:t>NLTK </a:t>
            </a:r>
            <a:r>
              <a:rPr lang="en-US" dirty="0"/>
              <a:t>Library for POS Tagging in News Articles </a:t>
            </a:r>
          </a:p>
        </p:txBody>
      </p:sp>
    </p:spTree>
    <p:extLst>
      <p:ext uri="{BB962C8B-B14F-4D97-AF65-F5344CB8AC3E}">
        <p14:creationId xmlns:p14="http://schemas.microsoft.com/office/powerpoint/2010/main" val="1553587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Features: ARI - Automated Readability Index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automated readability index (ARI) A readability test for English text</a:t>
            </a:r>
            <a:r>
              <a:rPr lang="en-US" dirty="0" smtClean="0"/>
              <a:t>.</a:t>
            </a:r>
          </a:p>
          <a:p>
            <a:r>
              <a:rPr lang="en-US" dirty="0" smtClean="0"/>
              <a:t>Designed </a:t>
            </a:r>
            <a:r>
              <a:rPr lang="en-US" dirty="0"/>
              <a:t>to gauge the understandability of a text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formula for calculating the automated readability index is given below</a:t>
            </a:r>
            <a:r>
              <a:rPr lang="en-US" dirty="0" smtClean="0"/>
              <a:t>: characters</a:t>
            </a:r>
            <a:r>
              <a:rPr lang="en-US" dirty="0"/>
              <a:t>, words, sentences are the count in document under consideration.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150" y="3256788"/>
            <a:ext cx="57277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197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Features: ORS-Online Relevance Score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average of the </a:t>
            </a:r>
            <a:r>
              <a:rPr lang="en-US" dirty="0" err="1"/>
              <a:t>Jaccard</a:t>
            </a:r>
            <a:r>
              <a:rPr lang="en-US" dirty="0"/>
              <a:t> Similarities between the input text and the news description of the top K links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Top </a:t>
            </a:r>
            <a:r>
              <a:rPr lang="en-US" dirty="0"/>
              <a:t>k links are from Bing search of the input text headline</a:t>
            </a:r>
            <a:r>
              <a:rPr lang="en-US" dirty="0" smtClean="0"/>
              <a:t>.</a:t>
            </a:r>
          </a:p>
          <a:p>
            <a:r>
              <a:rPr lang="en-US" dirty="0" smtClean="0"/>
              <a:t>k </a:t>
            </a:r>
            <a:r>
              <a:rPr lang="en-US" dirty="0"/>
              <a:t>= 10 for all our experiments.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800" y="2890520"/>
            <a:ext cx="52324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9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Features: LDA-Latent </a:t>
            </a:r>
            <a:r>
              <a:rPr lang="en-US" dirty="0" err="1"/>
              <a:t>Dirichlet</a:t>
            </a:r>
            <a:r>
              <a:rPr lang="en-US" dirty="0"/>
              <a:t> </a:t>
            </a:r>
            <a:r>
              <a:rPr lang="en-US" dirty="0" smtClean="0"/>
              <a:t>Allocation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Unsupervised learning model for topic modeling from raw text articles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In </a:t>
            </a:r>
            <a:r>
              <a:rPr lang="en-US" dirty="0"/>
              <a:t>LDA, each document may be viewed as a mixture of various topics where each document is considered to have a set of topics that are assigned to it via LDA</a:t>
            </a:r>
            <a:r>
              <a:rPr lang="en-US" dirty="0" smtClean="0"/>
              <a:t>.</a:t>
            </a:r>
          </a:p>
          <a:p>
            <a:r>
              <a:rPr lang="en-US" dirty="0" smtClean="0"/>
              <a:t>2 </a:t>
            </a:r>
            <a:r>
              <a:rPr lang="en-US" dirty="0"/>
              <a:t>topics are used to train a LDA model over 50000 articles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</a:t>
            </a:r>
            <a:r>
              <a:rPr lang="en-US" dirty="0"/>
              <a:t>trained model used during testing phase to get LDA probabilities.</a:t>
            </a:r>
          </a:p>
        </p:txBody>
      </p:sp>
    </p:spTree>
    <p:extLst>
      <p:ext uri="{BB962C8B-B14F-4D97-AF65-F5344CB8AC3E}">
        <p14:creationId xmlns:p14="http://schemas.microsoft.com/office/powerpoint/2010/main" val="370408294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22</TotalTime>
  <Words>823</Words>
  <Application>Microsoft Macintosh PowerPoint</Application>
  <PresentationFormat>Widescreen</PresentationFormat>
  <Paragraphs>80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Corbel</vt:lpstr>
      <vt:lpstr>Mangal</vt:lpstr>
      <vt:lpstr>Arial</vt:lpstr>
      <vt:lpstr>Depth</vt:lpstr>
      <vt:lpstr>Fake News Detection</vt:lpstr>
      <vt:lpstr>Introduction</vt:lpstr>
      <vt:lpstr>Prez Says….</vt:lpstr>
      <vt:lpstr>DataSet: Negative Aspects </vt:lpstr>
      <vt:lpstr>DataSet: Positive Aspects </vt:lpstr>
      <vt:lpstr>Features: POS: Part-of-Speach Tagging</vt:lpstr>
      <vt:lpstr>Features: ARI - Automated Readability Index</vt:lpstr>
      <vt:lpstr>Features: ORS-Online Relevance Score</vt:lpstr>
      <vt:lpstr>Features: LDA-Latent Dirichlet Allocation</vt:lpstr>
      <vt:lpstr>Features: 26 Other NLP Features...</vt:lpstr>
      <vt:lpstr>Classifier: Random Forest </vt:lpstr>
      <vt:lpstr>Classifier: Ada Boost</vt:lpstr>
      <vt:lpstr>Result</vt:lpstr>
      <vt:lpstr>Conclusion and Future Work</vt:lpstr>
      <vt:lpstr>References</vt:lpstr>
      <vt:lpstr>The Team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News Detection</dc:title>
  <dc:creator>Microsoft Office User</dc:creator>
  <cp:lastModifiedBy>Microsoft Office User</cp:lastModifiedBy>
  <cp:revision>11</cp:revision>
  <dcterms:created xsi:type="dcterms:W3CDTF">2017-12-15T10:15:53Z</dcterms:created>
  <dcterms:modified xsi:type="dcterms:W3CDTF">2017-12-15T10:38:26Z</dcterms:modified>
</cp:coreProperties>
</file>

<file path=docProps/thumbnail.jpeg>
</file>